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1074420" y="862755"/>
            <a:ext cx="7050900" cy="1470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s"/>
              <a:t>Habilidades sociales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1081970" y="2332755"/>
            <a:ext cx="7035899" cy="9254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algn="ctr">
              <a:buNone/>
            </a:pPr>
            <a:r>
              <a:rPr lang="es"/>
              <a:t>Desarrollo evolutivo del escolar</a:t>
            </a:r>
          </a:p>
        </p:txBody>
      </p:sp>
      <p:sp>
        <p:nvSpPr>
          <p:cNvPr id="43" name="Shape 43"/>
          <p:cNvSpPr txBox="1"/>
          <p:nvPr/>
        </p:nvSpPr>
        <p:spPr>
          <a:xfrm>
            <a:off x="1473218" y="6159600"/>
            <a:ext cx="5905500" cy="698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algn="ctr">
              <a:buNone/>
            </a:pPr>
            <a:r>
              <a:rPr lang="e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Integrante: Carmina Droguett</a:t>
            </a:r>
          </a:p>
        </p:txBody>
      </p:sp>
      <p:sp>
        <p:nvSpPr>
          <p:cNvPr id="44" name="Shape 44"/>
          <p:cNvSpPr/>
          <p:nvPr/>
        </p:nvSpPr>
        <p:spPr>
          <a:xfrm>
            <a:off x="1821121" y="3258255"/>
            <a:ext cx="5557596" cy="191768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862674" y="1658990"/>
            <a:ext cx="78240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s"/>
              <a:t>Peñafiel y Serrano (2010) </a:t>
            </a:r>
            <a:r>
              <a:rPr lang="es" i="1"/>
              <a:t>Habilidades sociales.</a:t>
            </a:r>
            <a:r>
              <a:rPr lang="es"/>
              <a:t>(1a Ed.) Editex.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Referencia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1144774" y="2135015"/>
            <a:ext cx="7136399" cy="23897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just" rtl="0">
              <a:lnSpc>
                <a:spcPct val="115000"/>
              </a:lnSpc>
              <a:buNone/>
            </a:pPr>
            <a:r>
              <a:rPr lang="es" sz="2400"/>
              <a:t>Las habilidades sociales son: las conductas o destrezas sociales determinadas,  que son necesarias para realizar tareas de índole interpersonal.</a:t>
            </a:r>
          </a:p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3938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Conceptualización </a:t>
            </a:r>
          </a:p>
        </p:txBody>
      </p:sp>
      <p:sp>
        <p:nvSpPr>
          <p:cNvPr id="51" name="Shape 51"/>
          <p:cNvSpPr/>
          <p:nvPr/>
        </p:nvSpPr>
        <p:spPr>
          <a:xfrm>
            <a:off x="4091149" y="4066575"/>
            <a:ext cx="4190024" cy="27914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915574" y="1658990"/>
            <a:ext cx="74892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/>
              <a:t>Cognitivas</a:t>
            </a:r>
          </a:p>
          <a:p>
            <a:endParaRPr/>
          </a:p>
          <a:p>
            <a:pPr marL="457200" lvl="0" indent="-431800" rtl="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/>
              <a:t>Emocionales</a:t>
            </a:r>
          </a:p>
          <a:p>
            <a:endParaRPr/>
          </a:p>
          <a:p>
            <a:pPr marL="457200" lvl="0" indent="-4318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/>
              <a:t>Instrumentales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Clases de habilidades sociales</a:t>
            </a:r>
          </a:p>
        </p:txBody>
      </p:sp>
      <p:sp>
        <p:nvSpPr>
          <p:cNvPr id="58" name="Shape 58"/>
          <p:cNvSpPr/>
          <p:nvPr/>
        </p:nvSpPr>
        <p:spPr>
          <a:xfrm>
            <a:off x="4752223" y="3878689"/>
            <a:ext cx="3500450" cy="297931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33199" y="98337"/>
            <a:ext cx="77535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Taxonomía de Goldstein (1980)</a:t>
            </a:r>
          </a:p>
        </p:txBody>
      </p:sp>
      <p:sp>
        <p:nvSpPr>
          <p:cNvPr id="64" name="Shape 64"/>
          <p:cNvSpPr/>
          <p:nvPr/>
        </p:nvSpPr>
        <p:spPr>
          <a:xfrm>
            <a:off x="1072618" y="1424037"/>
            <a:ext cx="7308570" cy="509940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021349" y="2017800"/>
            <a:ext cx="76830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81000" rtl="0">
              <a:lnSpc>
                <a:spcPct val="115000"/>
              </a:lnSpc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 sz="2400"/>
              <a:t>Aprendizaje por experiencia directa</a:t>
            </a:r>
          </a:p>
          <a:p>
            <a:endParaRPr/>
          </a:p>
          <a:p>
            <a:pPr marL="457200" lvl="0" indent="-381000" rtl="0">
              <a:lnSpc>
                <a:spcPct val="115000"/>
              </a:lnSpc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 sz="2400"/>
              <a:t>Aprendizaje por observación</a:t>
            </a:r>
          </a:p>
          <a:p>
            <a:endParaRPr/>
          </a:p>
          <a:p>
            <a:pPr marL="457200" lvl="0" indent="-381000" rtl="0">
              <a:lnSpc>
                <a:spcPct val="115000"/>
              </a:lnSpc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 sz="2400"/>
              <a:t>Aprendizaje verbal o instruccional  </a:t>
            </a:r>
          </a:p>
          <a:p>
            <a:endParaRPr/>
          </a:p>
          <a:p>
            <a:pPr marL="457200" lvl="0" indent="-381000" rtl="0">
              <a:lnSpc>
                <a:spcPct val="115000"/>
              </a:lnSpc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s" sz="2400"/>
              <a:t>Aprendizaje por retroalimentación interpersonal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33499" y="333290"/>
            <a:ext cx="7612499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s"/>
              <a:t>Aprendizaje de habilidades sociales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917575" y="1658990"/>
            <a:ext cx="79119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s" sz="2400"/>
              <a:t>Los déficits en habilidades sociales son comportamientos anómalos y se agrupan en 2 categorías: 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s" sz="2400"/>
              <a:t>Conducta agresiva: se considera cuando el objetivo del emisor es dañar, perjudicar o molestar al otro sujeto.</a:t>
            </a:r>
          </a:p>
          <a:p>
            <a:endParaRPr/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s" sz="2400"/>
              <a:t>Conducta pasiva: se considera cuando no se es capaz de expresar los sentimientos, pensamientos y emociones. </a:t>
            </a:r>
          </a:p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65200" y="274637"/>
            <a:ext cx="7721699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Déficits en habilidades sociales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968474" y="1658990"/>
            <a:ext cx="7718399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lnSpc>
                <a:spcPct val="115000"/>
              </a:lnSpc>
              <a:buClr>
                <a:schemeClr val="dk2"/>
              </a:buClr>
              <a:buSzPct val="133333"/>
              <a:buFont typeface="Trebuchet MS"/>
              <a:buAutoNum type="arabicPeriod"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Fa</a:t>
            </a:r>
            <a:r>
              <a:rPr lang="es" sz="2400"/>
              <a:t>lta de aprendizaje: ya que no se han presentado las experiencias de un repertorio comportamental óptimo, es decir, el niño no ha tenido la oportunidad de aprender conductas sociales. </a:t>
            </a:r>
          </a:p>
          <a:p>
            <a:pPr marL="457200" lvl="0" indent="-431800" rtl="0">
              <a:lnSpc>
                <a:spcPct val="115000"/>
              </a:lnSpc>
              <a:buClr>
                <a:schemeClr val="dk2"/>
              </a:buClr>
              <a:buSzPct val="133333"/>
              <a:buFont typeface="Trebuchet MS"/>
              <a:buAutoNum type="arabicPeriod"/>
            </a:pPr>
            <a:r>
              <a:rPr lang="es" sz="2400"/>
              <a:t>Aprendizaje inadecuado: el niño ha aprendido conductas de modelos inadecuados</a:t>
            </a:r>
          </a:p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950824" y="274637"/>
            <a:ext cx="77361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Factores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51125" y="20178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s" sz="2000"/>
              <a:t>“Las habilidades sociales van a ir adquiriéndose a lo largo del proceso de socialización del niño/a. Este comienza en primer lugar en la familia, donde se inicia el proceso para la formación de habilidades sociales, y continúan en la escuela, que enfatiza y ayuda a desarrollar habilidades más complejas y específicas. Simultáneamente a la escuela, las relaciones con el grupo de amigos se irán desarrollando, lo que reforzará este tipo de aprendizaje” (Peñafiel y Serrano 2010, p.16)</a:t>
            </a:r>
          </a:p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Desarrollo de habilidades sociales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933199" y="1852911"/>
            <a:ext cx="7753500" cy="46463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s"/>
              <a:t>Modelo asertivo</a:t>
            </a:r>
          </a:p>
          <a:p>
            <a:endParaRPr/>
          </a:p>
          <a:p>
            <a:pPr lvl="0" rtl="0">
              <a:buNone/>
            </a:pPr>
            <a:r>
              <a:rPr lang="es"/>
              <a:t>Enseñanza directa</a:t>
            </a:r>
          </a:p>
          <a:p>
            <a:endParaRPr/>
          </a:p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s"/>
              <a:t>   Rol del docente</a:t>
            </a:r>
          </a:p>
        </p:txBody>
      </p:sp>
      <p:sp>
        <p:nvSpPr>
          <p:cNvPr id="95" name="Shape 95"/>
          <p:cNvSpPr/>
          <p:nvPr/>
        </p:nvSpPr>
        <p:spPr>
          <a:xfrm>
            <a:off x="5420325" y="2981325"/>
            <a:ext cx="2781300" cy="38766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PresentationFormat>Presentación en pantalla (4:3)</PresentationFormat>
  <Paragraphs>36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/>
      <vt:lpstr>Habilidades sociales</vt:lpstr>
      <vt:lpstr>Conceptualización </vt:lpstr>
      <vt:lpstr>Clases de habilidades sociales</vt:lpstr>
      <vt:lpstr>Taxonomía de Goldstein (1980)</vt:lpstr>
      <vt:lpstr>Aprendizaje de habilidades sociales</vt:lpstr>
      <vt:lpstr>Déficits en habilidades sociales</vt:lpstr>
      <vt:lpstr>Factores </vt:lpstr>
      <vt:lpstr>Desarrollo de habilidades sociales </vt:lpstr>
      <vt:lpstr>   Rol del docente</vt:lpstr>
      <vt:lpstr>Referencia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sociales</dc:title>
  <cp:lastModifiedBy>bibliotecados</cp:lastModifiedBy>
  <cp:revision>1</cp:revision>
  <dcterms:modified xsi:type="dcterms:W3CDTF">2012-11-29T13:12:33Z</dcterms:modified>
</cp:coreProperties>
</file>